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6687aab4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6687aab4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6687aab4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6687aab4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6687aab4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6687aab4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6687aab4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6687aab4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6687aab44_0_10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6687aab44_0_1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6687aab44_0_10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6687aab44_0_10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6a17f369246ed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6a17f369246ed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6a17f369246ed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6a17f369246ed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ÉTICA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4672150" y="3202467"/>
            <a:ext cx="5361300" cy="10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Javier Alastrué Mateo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Jorge Biel Pardos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                  Ana Brosed Perez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Clara Capapé Tejedor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Ivan Garcia Rica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¿De qué se ocupa la ética?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5693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La ÉTICA se ocupa de la reflexión filosófica sobre la MORAL.</a:t>
            </a:r>
            <a:endParaRPr sz="1800"/>
          </a:p>
          <a:p>
            <a:pPr indent="-342900" lvl="0" marL="914400" rtl="0" algn="l"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s" sz="1800"/>
              <a:t>La MORAL es lo que nos parece correcto o incorrecto.</a:t>
            </a:r>
            <a:endParaRPr sz="1800"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5313" y="2739050"/>
            <a:ext cx="3693375" cy="19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controversia acerca de la ética</a:t>
            </a:r>
            <a:endParaRPr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/>
              <a:t>ética</a:t>
            </a:r>
            <a:endParaRPr sz="1800"/>
          </a:p>
        </p:txBody>
      </p:sp>
      <p:sp>
        <p:nvSpPr>
          <p:cNvPr id="143" name="Google Shape;143;p15"/>
          <p:cNvSpPr/>
          <p:nvPr/>
        </p:nvSpPr>
        <p:spPr>
          <a:xfrm>
            <a:off x="1586425" y="2094600"/>
            <a:ext cx="545400" cy="26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2243300" y="1778400"/>
            <a:ext cx="42636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disciplina con una importante dimensión práctica.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/>
          <p:nvPr/>
        </p:nvSpPr>
        <p:spPr>
          <a:xfrm rot="2344989">
            <a:off x="1499664" y="2594140"/>
            <a:ext cx="545327" cy="25998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5"/>
          <p:cNvSpPr txBox="1"/>
          <p:nvPr/>
        </p:nvSpPr>
        <p:spPr>
          <a:xfrm>
            <a:off x="2131825" y="2571750"/>
            <a:ext cx="40278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campo muy controvertido (</a:t>
            </a: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teorías</a:t>
            </a: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 muy distintas)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525" y="3213251"/>
            <a:ext cx="3401282" cy="116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819150" y="8208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¿En qué debe basarse la ética?</a:t>
            </a:r>
            <a:endParaRPr/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1608225" y="1810888"/>
            <a:ext cx="21927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/>
              <a:t>BASE DE LA MORAL</a:t>
            </a:r>
            <a:endParaRPr sz="1800"/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6950" y="1669675"/>
            <a:ext cx="1310100" cy="13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 txBox="1"/>
          <p:nvPr/>
        </p:nvSpPr>
        <p:spPr>
          <a:xfrm>
            <a:off x="1016300" y="2959150"/>
            <a:ext cx="31575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para saber lo que está bien y lo que está mal tenemos que usar la inteligencia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5502925" y="1844950"/>
            <a:ext cx="22557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EMOTIVISMO MORAL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2624025" y="2348675"/>
            <a:ext cx="161100" cy="545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4646375" y="2959150"/>
            <a:ext cx="32673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La base de nuestros juicios morales no está en la razón,sino en los sentimientos.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6137500" y="2413750"/>
            <a:ext cx="161100" cy="545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650" y="3664013"/>
            <a:ext cx="1442600" cy="10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3100" y="3681067"/>
            <a:ext cx="1571749" cy="1047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¿Cuál es el contenido de la ética?</a:t>
            </a:r>
            <a:endParaRPr/>
          </a:p>
        </p:txBody>
      </p:sp>
      <p:sp>
        <p:nvSpPr>
          <p:cNvPr id="167" name="Google Shape;167;p17"/>
          <p:cNvSpPr txBox="1"/>
          <p:nvPr>
            <p:ph idx="1" type="body"/>
          </p:nvPr>
        </p:nvSpPr>
        <p:spPr>
          <a:xfrm>
            <a:off x="583675" y="1667750"/>
            <a:ext cx="48078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-</a:t>
            </a:r>
            <a:r>
              <a:rPr lang="es" sz="1800"/>
              <a:t>Tarea de la </a:t>
            </a:r>
            <a:r>
              <a:rPr lang="es" sz="1800"/>
              <a:t>ética</a:t>
            </a:r>
            <a:r>
              <a:rPr lang="es" sz="1800"/>
              <a:t>: contenido material (</a:t>
            </a:r>
            <a:r>
              <a:rPr lang="es" sz="1800">
                <a:solidFill>
                  <a:srgbClr val="000000"/>
                </a:solidFill>
              </a:rPr>
              <a:t> se encarga por ejemplo de determinan los bienes que debemos perseguir con nuestras acciones)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/>
              <a:t>-Epicuro: la etica debe orientarnos para alcanzar la felicidad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/>
              <a:t>-Kant: </a:t>
            </a:r>
            <a:r>
              <a:rPr lang="es" sz="1800">
                <a:solidFill>
                  <a:srgbClr val="000000"/>
                </a:solidFill>
              </a:rPr>
              <a:t>la etica solo debe centrarse en los aspectos formales de la accion moral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68" name="Google Shape;16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9775" y="2073613"/>
            <a:ext cx="1475077" cy="200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6950" y="1667750"/>
            <a:ext cx="1575175" cy="105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>
            <p:ph type="title"/>
          </p:nvPr>
        </p:nvSpPr>
        <p:spPr>
          <a:xfrm>
            <a:off x="819150" y="560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¿Hay reglas morales que sean válidas para todos?</a:t>
            </a:r>
            <a:endParaRPr/>
          </a:p>
        </p:txBody>
      </p:sp>
      <p:sp>
        <p:nvSpPr>
          <p:cNvPr id="175" name="Google Shape;175;p18"/>
          <p:cNvSpPr txBox="1"/>
          <p:nvPr>
            <p:ph idx="1" type="body"/>
          </p:nvPr>
        </p:nvSpPr>
        <p:spPr>
          <a:xfrm>
            <a:off x="644550" y="1701038"/>
            <a:ext cx="76803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-Normas morales muy variadas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/>
              <a:t>-Existencia de reglas universales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 u="sng"/>
              <a:t>-universalismo moral</a:t>
            </a:r>
            <a:r>
              <a:rPr lang="es" sz="1800"/>
              <a:t>                    existencia de ciertas normas morales universales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 u="sng"/>
              <a:t>-Relativismo moral  </a:t>
            </a:r>
            <a:r>
              <a:rPr lang="es" sz="1800"/>
              <a:t>                      </a:t>
            </a:r>
            <a:r>
              <a:rPr lang="es" sz="1800">
                <a:solidFill>
                  <a:srgbClr val="000000"/>
                </a:solidFill>
              </a:rPr>
              <a:t>Cada sociedad tiene normas morales propias.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/>
              <a:t>-Platon: </a:t>
            </a:r>
            <a:r>
              <a:rPr lang="es" sz="1800">
                <a:solidFill>
                  <a:srgbClr val="000000"/>
                </a:solidFill>
              </a:rPr>
              <a:t>lo que es bueno y correcto debe serlo para todos</a:t>
            </a:r>
            <a:r>
              <a:rPr lang="es" sz="1800"/>
              <a:t>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6" name="Google Shape;176;p18"/>
          <p:cNvSpPr/>
          <p:nvPr/>
        </p:nvSpPr>
        <p:spPr>
          <a:xfrm>
            <a:off x="2776250" y="2943650"/>
            <a:ext cx="7932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792" y="3086092"/>
            <a:ext cx="793200" cy="7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/>
          <p:nvPr/>
        </p:nvSpPr>
        <p:spPr>
          <a:xfrm>
            <a:off x="2701875" y="3978450"/>
            <a:ext cx="793200" cy="8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¿Respetar los principios o pensar en las consecuencias?</a:t>
            </a:r>
            <a:endParaRPr/>
          </a:p>
        </p:txBody>
      </p:sp>
      <p:sp>
        <p:nvSpPr>
          <p:cNvPr id="184" name="Google Shape;184;p19"/>
          <p:cNvSpPr txBox="1"/>
          <p:nvPr>
            <p:ph idx="1" type="body"/>
          </p:nvPr>
        </p:nvSpPr>
        <p:spPr>
          <a:xfrm>
            <a:off x="943125" y="20775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/>
              <a:t>DEONTOLOGISMO                                                    CONSECUENCIALISMO</a:t>
            </a:r>
            <a:endParaRPr sz="1800"/>
          </a:p>
        </p:txBody>
      </p:sp>
      <p:pic>
        <p:nvPicPr>
          <p:cNvPr id="185" name="Google Shape;1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0400" y="1830545"/>
            <a:ext cx="1475825" cy="148241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/>
          <p:nvPr/>
        </p:nvSpPr>
        <p:spPr>
          <a:xfrm>
            <a:off x="1759900" y="2571750"/>
            <a:ext cx="123900" cy="718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743650" y="3718200"/>
            <a:ext cx="21564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632075" y="3544675"/>
            <a:ext cx="38175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nuestra conducta debe estar guiada por el cumplimiento del deber, obedeciendo siempre nuestros principios morales </a:t>
            </a:r>
            <a:r>
              <a:rPr lang="es" sz="1100"/>
              <a:t>→ Kant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6485725" y="2571750"/>
            <a:ext cx="123900" cy="718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9"/>
          <p:cNvSpPr txBox="1"/>
          <p:nvPr/>
        </p:nvSpPr>
        <p:spPr>
          <a:xfrm>
            <a:off x="5044350" y="3457875"/>
            <a:ext cx="3346500" cy="1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 para saber sí nuestras acciones son buenas o malas debemos fijarnos en las consecuencias que tienen para los demás→Jonh Stuart Mill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Código de bioética</a:t>
            </a:r>
            <a:endParaRPr/>
          </a:p>
        </p:txBody>
      </p:sp>
      <p:sp>
        <p:nvSpPr>
          <p:cNvPr id="196" name="Google Shape;196;p20"/>
          <p:cNvSpPr txBox="1"/>
          <p:nvPr>
            <p:ph idx="1" type="body"/>
          </p:nvPr>
        </p:nvSpPr>
        <p:spPr>
          <a:xfrm>
            <a:off x="819150" y="1484250"/>
            <a:ext cx="7505700" cy="29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rgbClr val="000000"/>
                </a:solidFill>
              </a:rPr>
              <a:t>Principio de autonomía:</a:t>
            </a:r>
            <a:r>
              <a:rPr lang="es" sz="1800">
                <a:solidFill>
                  <a:srgbClr val="000000"/>
                </a:solidFill>
              </a:rPr>
              <a:t> Decisiones propias (Eutanasia)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rgbClr val="000000"/>
                </a:solidFill>
              </a:rPr>
              <a:t>Principio de beneficencia: </a:t>
            </a:r>
            <a:r>
              <a:rPr lang="es" sz="1800">
                <a:solidFill>
                  <a:srgbClr val="000000"/>
                </a:solidFill>
              </a:rPr>
              <a:t>encaminado a hacer el bien (Donación de órganos)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rgbClr val="000000"/>
                </a:solidFill>
              </a:rPr>
              <a:t>Principio de no maleficencia:</a:t>
            </a:r>
            <a:r>
              <a:rPr lang="es" sz="1800">
                <a:solidFill>
                  <a:srgbClr val="000000"/>
                </a:solidFill>
              </a:rPr>
              <a:t> no perjudicar a los demas (No realizar experimentos que influyan en la integridad de cualquier ser vivo)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rgbClr val="000000"/>
                </a:solidFill>
              </a:rPr>
              <a:t>Principio de justicia:</a:t>
            </a:r>
            <a:r>
              <a:rPr lang="es" sz="1800">
                <a:solidFill>
                  <a:srgbClr val="000000"/>
                </a:solidFill>
              </a:rPr>
              <a:t> evitar un trato desigual (No hacer distinciones entre las personas a la hora de aplicar un tratamiento médico)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 txBox="1"/>
          <p:nvPr>
            <p:ph type="title"/>
          </p:nvPr>
        </p:nvSpPr>
        <p:spPr>
          <a:xfrm>
            <a:off x="819150" y="4118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Código familiar</a:t>
            </a:r>
            <a:endParaRPr/>
          </a:p>
        </p:txBody>
      </p:sp>
      <p:sp>
        <p:nvSpPr>
          <p:cNvPr id="202" name="Google Shape;202;p21"/>
          <p:cNvSpPr txBox="1"/>
          <p:nvPr>
            <p:ph idx="1" type="body"/>
          </p:nvPr>
        </p:nvSpPr>
        <p:spPr>
          <a:xfrm>
            <a:off x="819150" y="1114350"/>
            <a:ext cx="7505700" cy="3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Principio de no violencia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No se permite ningún tipo de violencia, sea verbal o física, en ningún caso.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/>
              <a:t>Principio de colaboración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Ayudar siempre que se pueda en las tareas domésticas.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/>
              <a:t>Principio de respeto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Valorar y respetar a todo el mundo.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/>
              <a:t>Principio de comunicación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Expresar tus sentimientos ante tus familiares.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