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766b6d77ae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766b6d77ae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766b6d77ae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766b6d77ae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766b6d77ae_0_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766b6d77ae_0_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766b6d77ae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766b6d77ae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766b6d77ae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766b6d77ae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072675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>
            <p:ph type="ctrTitle"/>
          </p:nvPr>
        </p:nvSpPr>
        <p:spPr>
          <a:xfrm>
            <a:off x="311700" y="744575"/>
            <a:ext cx="8520600" cy="1337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 sz="6000">
                <a:solidFill>
                  <a:srgbClr val="FFFFFF"/>
                </a:solidFill>
              </a:rPr>
              <a:t>É</a:t>
            </a:r>
            <a:r>
              <a:rPr lang="es" sz="6000">
                <a:solidFill>
                  <a:srgbClr val="FFFFFF"/>
                </a:solidFill>
              </a:rPr>
              <a:t>TICA</a:t>
            </a:r>
            <a:endParaRPr sz="6000">
              <a:solidFill>
                <a:srgbClr val="FFFFFF"/>
              </a:solidFill>
            </a:endParaRPr>
          </a:p>
        </p:txBody>
      </p:sp>
      <p:sp>
        <p:nvSpPr>
          <p:cNvPr id="56" name="Google Shape;56;p13"/>
          <p:cNvSpPr txBox="1"/>
          <p:nvPr>
            <p:ph idx="1" type="subTitle"/>
          </p:nvPr>
        </p:nvSpPr>
        <p:spPr>
          <a:xfrm>
            <a:off x="3719975" y="3854775"/>
            <a:ext cx="5286900" cy="1006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s" sz="1400">
                <a:solidFill>
                  <a:srgbClr val="FFFFFF"/>
                </a:solidFill>
              </a:rPr>
              <a:t>Pedro Caro</a:t>
            </a:r>
            <a:endParaRPr sz="1400">
              <a:solidFill>
                <a:srgbClr val="FFFFFF"/>
              </a:solidFill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s" sz="1400">
                <a:solidFill>
                  <a:srgbClr val="FFFFFF"/>
                </a:solidFill>
              </a:rPr>
              <a:t>Miryam Coronil</a:t>
            </a:r>
            <a:endParaRPr sz="1400">
              <a:solidFill>
                <a:srgbClr val="FFFFFF"/>
              </a:solidFill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s" sz="1400">
                <a:solidFill>
                  <a:srgbClr val="FFFFFF"/>
                </a:solidFill>
              </a:rPr>
              <a:t>Mario Monge</a:t>
            </a:r>
            <a:endParaRPr sz="1400">
              <a:solidFill>
                <a:srgbClr val="FFFFFF"/>
              </a:solidFill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s" sz="1400">
                <a:solidFill>
                  <a:srgbClr val="FFFFFF"/>
                </a:solidFill>
              </a:rPr>
              <a:t>Alicia Moreno</a:t>
            </a:r>
            <a:endParaRPr sz="140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 sz="3600">
                <a:solidFill>
                  <a:srgbClr val="FFFFFF"/>
                </a:solidFill>
              </a:rPr>
              <a:t>PRESENTATION</a:t>
            </a:r>
            <a:endParaRPr sz="3600">
              <a:solidFill>
                <a:srgbClr val="FFFFFF"/>
              </a:solidFill>
            </a:endParaRPr>
          </a:p>
        </p:txBody>
      </p:sp>
      <p:sp>
        <p:nvSpPr>
          <p:cNvPr id="63" name="Google Shape;63;p14"/>
          <p:cNvSpPr txBox="1"/>
          <p:nvPr>
            <p:ph idx="1" type="body"/>
          </p:nvPr>
        </p:nvSpPr>
        <p:spPr>
          <a:xfrm>
            <a:off x="311700" y="1152475"/>
            <a:ext cx="42603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600">
                <a:solidFill>
                  <a:srgbClr val="FFFFFF"/>
                </a:solidFill>
              </a:rPr>
              <a:t>We are going to talk about the ethic. First of all web are going to talk about some questions.</a:t>
            </a:r>
            <a:endParaRPr sz="1600">
              <a:solidFill>
                <a:srgbClr val="FFFFFF"/>
              </a:solidFill>
            </a:endParaRPr>
          </a:p>
          <a:p>
            <a:pPr indent="-330200" lvl="0" marL="457200" rtl="0" algn="l"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600"/>
              <a:buChar char="●"/>
            </a:pPr>
            <a:r>
              <a:rPr lang="es" sz="1600">
                <a:solidFill>
                  <a:srgbClr val="FFFFFF"/>
                </a:solidFill>
              </a:rPr>
              <a:t>What should ethics be based on?</a:t>
            </a:r>
            <a:endParaRPr sz="1600">
              <a:solidFill>
                <a:srgbClr val="FFFFFF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Char char="●"/>
            </a:pPr>
            <a:r>
              <a:rPr lang="es" sz="1600">
                <a:solidFill>
                  <a:srgbClr val="FFFFFF"/>
                </a:solidFill>
              </a:rPr>
              <a:t>Are there moral rules for everyone?</a:t>
            </a:r>
            <a:endParaRPr sz="1600">
              <a:solidFill>
                <a:srgbClr val="FFFFFF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Char char="●"/>
            </a:pPr>
            <a:r>
              <a:rPr lang="es" sz="1600">
                <a:solidFill>
                  <a:srgbClr val="FFFFFF"/>
                </a:solidFill>
              </a:rPr>
              <a:t>Respect the principles or think about the consequences</a:t>
            </a:r>
            <a:endParaRPr sz="1600">
              <a:solidFill>
                <a:srgbClr val="FFFFFF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s" sz="1600">
                <a:solidFill>
                  <a:srgbClr val="FFFFFF"/>
                </a:solidFill>
              </a:rPr>
              <a:t>Then, we are going to talk about different aproaches on ethics. On that question, we have chosen environmental ethic and, finally, we have made a family ethical Code.</a:t>
            </a:r>
            <a:endParaRPr sz="160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 sz="3600"/>
              <a:t>PERSPECTIVA SOBRE LA ÉTICA</a:t>
            </a:r>
            <a:endParaRPr sz="3600"/>
          </a:p>
        </p:txBody>
      </p:sp>
      <p:sp>
        <p:nvSpPr>
          <p:cNvPr id="69" name="Google Shape;69;p15"/>
          <p:cNvSpPr txBox="1"/>
          <p:nvPr>
            <p:ph idx="1" type="body"/>
          </p:nvPr>
        </p:nvSpPr>
        <p:spPr>
          <a:xfrm>
            <a:off x="311700" y="1152475"/>
            <a:ext cx="8520600" cy="3689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La ética se ocupa de la </a:t>
            </a:r>
            <a:r>
              <a:rPr lang="es"/>
              <a:t>reflexión</a:t>
            </a:r>
            <a:r>
              <a:rPr lang="es"/>
              <a:t> filosófica sobre la moral.</a:t>
            </a:r>
            <a:endParaRPr/>
          </a:p>
          <a:p>
            <a:pPr indent="-342900" lvl="0" marL="457200" rtl="0" algn="l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s"/>
              <a:t>¿En qué debe basarse la ética?</a:t>
            </a:r>
            <a:endParaRPr/>
          </a:p>
          <a:p>
            <a:pPr indent="0" lvl="0" marL="45720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s"/>
              <a:t>Usar la inteligencia: </a:t>
            </a:r>
            <a:r>
              <a:rPr b="1" lang="es"/>
              <a:t>intelectualismo moral</a:t>
            </a:r>
            <a:r>
              <a:rPr lang="es"/>
              <a:t>.</a:t>
            </a:r>
            <a:endParaRPr/>
          </a:p>
          <a:p>
            <a:pPr indent="0" lvl="0" marL="45720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s"/>
              <a:t> Posición opuesta </a:t>
            </a:r>
            <a:r>
              <a:rPr b="1" lang="es"/>
              <a:t>emotivismo moral</a:t>
            </a:r>
            <a:r>
              <a:rPr lang="es"/>
              <a:t>, se basa en los sentimientos.</a:t>
            </a:r>
            <a:endParaRPr/>
          </a:p>
          <a:p>
            <a:pPr indent="-342900" lvl="0" marL="457200" rtl="0" algn="l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s"/>
              <a:t>¿Hay reglas morales para todos?</a:t>
            </a:r>
            <a:endParaRPr/>
          </a:p>
          <a:p>
            <a:pPr indent="0" lvl="0" marL="45720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b="1" lang="es"/>
              <a:t>Universalismo moral</a:t>
            </a:r>
            <a:r>
              <a:rPr lang="es"/>
              <a:t>, se basa en unas normas morales básicas. </a:t>
            </a:r>
            <a:r>
              <a:rPr b="1" lang="es"/>
              <a:t>Relativismo moral</a:t>
            </a:r>
            <a:r>
              <a:rPr lang="es"/>
              <a:t>, las reglas y los valores morales dependen de la situación.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/>
          <p:nvPr>
            <p:ph idx="1" type="body"/>
          </p:nvPr>
        </p:nvSpPr>
        <p:spPr>
          <a:xfrm>
            <a:off x="378850" y="255150"/>
            <a:ext cx="8520600" cy="431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s"/>
              <a:t>¿Respetar los principios o pensar en las consecuencias?</a:t>
            </a:r>
            <a:endParaRPr/>
          </a:p>
          <a:p>
            <a:pPr indent="0" lvl="0" marL="45720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b="1" lang="es"/>
              <a:t>Deontologismo</a:t>
            </a:r>
            <a:r>
              <a:rPr lang="es"/>
              <a:t>, se </a:t>
            </a:r>
            <a:r>
              <a:rPr lang="es"/>
              <a:t>guía</a:t>
            </a:r>
            <a:r>
              <a:rPr lang="es"/>
              <a:t> por el cumplimiento del deber (tiene unos principios morales básicos). </a:t>
            </a:r>
            <a:endParaRPr/>
          </a:p>
          <a:p>
            <a:pPr indent="0" lvl="0" marL="45720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b="1" lang="es"/>
              <a:t>Consecuencialismo</a:t>
            </a:r>
            <a:r>
              <a:rPr lang="es"/>
              <a:t>, considera el efecto que van a tener nuestras acciones sobre los demás.</a:t>
            </a:r>
            <a:endParaRPr/>
          </a:p>
        </p:txBody>
      </p:sp>
      <p:pic>
        <p:nvPicPr>
          <p:cNvPr id="75" name="Google Shape;75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599100" y="2185300"/>
            <a:ext cx="5233200" cy="2616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 sz="3600"/>
              <a:t>DIFERENTES ENFOQUES SOBRE LA ÉTICA</a:t>
            </a:r>
            <a:endParaRPr sz="3600"/>
          </a:p>
        </p:txBody>
      </p:sp>
      <p:sp>
        <p:nvSpPr>
          <p:cNvPr id="81" name="Google Shape;81;p17"/>
          <p:cNvSpPr txBox="1"/>
          <p:nvPr>
            <p:ph idx="1" type="body"/>
          </p:nvPr>
        </p:nvSpPr>
        <p:spPr>
          <a:xfrm>
            <a:off x="311700" y="1645950"/>
            <a:ext cx="8520600" cy="292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/>
              <a:t>Ética medioambiental</a:t>
            </a:r>
            <a:endParaRPr b="1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s"/>
              <a:t>Hemos escogido esta ética porque nos hace pensar en las consecuencias que tiene nuestra forma de vida sobre el sistemas ecológico. 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s"/>
              <a:t>La ética siempre nos ha hablado sobre </a:t>
            </a:r>
            <a:r>
              <a:rPr lang="es"/>
              <a:t>cómo</a:t>
            </a:r>
            <a:r>
              <a:rPr lang="es"/>
              <a:t> repercute en los demás nuestra conducta, por lo tanto también debemos pensar </a:t>
            </a:r>
            <a:r>
              <a:rPr lang="es"/>
              <a:t>cómo</a:t>
            </a:r>
            <a:r>
              <a:rPr lang="es"/>
              <a:t> </a:t>
            </a:r>
            <a:r>
              <a:rPr lang="es"/>
              <a:t>repercutirá</a:t>
            </a:r>
            <a:r>
              <a:rPr lang="es"/>
              <a:t> a generaciones futuras.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s"/>
              <a:t>Deberíamos actuar de una manera que permita que haya </a:t>
            </a:r>
            <a:r>
              <a:rPr lang="es"/>
              <a:t>auténtica</a:t>
            </a:r>
            <a:r>
              <a:rPr lang="es"/>
              <a:t> vida humana ahora y en el futuro en este planeta.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Google Shape;86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37766"/>
          </a:xfrm>
          <a:prstGeom prst="rect">
            <a:avLst/>
          </a:prstGeom>
          <a:noFill/>
          <a:ln>
            <a:noFill/>
          </a:ln>
        </p:spPr>
      </p:pic>
      <p:sp>
        <p:nvSpPr>
          <p:cNvPr id="87" name="Google Shape;87;p18"/>
          <p:cNvSpPr txBox="1"/>
          <p:nvPr>
            <p:ph type="title"/>
          </p:nvPr>
        </p:nvSpPr>
        <p:spPr>
          <a:xfrm>
            <a:off x="177400" y="41815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 sz="3600">
                <a:solidFill>
                  <a:srgbClr val="FFFFFF"/>
                </a:solidFill>
              </a:rPr>
              <a:t>CÓDIGO ÉTICO FAMILIAR</a:t>
            </a:r>
            <a:endParaRPr sz="3600">
              <a:solidFill>
                <a:srgbClr val="FFFFFF"/>
              </a:solidFill>
            </a:endParaRPr>
          </a:p>
        </p:txBody>
      </p:sp>
      <p:sp>
        <p:nvSpPr>
          <p:cNvPr id="88" name="Google Shape;88;p18"/>
          <p:cNvSpPr txBox="1"/>
          <p:nvPr>
            <p:ph idx="1" type="body"/>
          </p:nvPr>
        </p:nvSpPr>
        <p:spPr>
          <a:xfrm>
            <a:off x="177400" y="1104600"/>
            <a:ext cx="8520600" cy="358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Char char="●"/>
            </a:pPr>
            <a:r>
              <a:rPr lang="es">
                <a:solidFill>
                  <a:srgbClr val="FFFFFF"/>
                </a:solidFill>
              </a:rPr>
              <a:t>Respeto entre los miembros (NO peleas)</a:t>
            </a:r>
            <a:endParaRPr>
              <a:solidFill>
                <a:srgbClr val="FFFFFF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Char char="●"/>
            </a:pPr>
            <a:r>
              <a:rPr lang="es">
                <a:solidFill>
                  <a:srgbClr val="FFFFFF"/>
                </a:solidFill>
              </a:rPr>
              <a:t>Empatizar(ayudar)</a:t>
            </a:r>
            <a:endParaRPr>
              <a:solidFill>
                <a:srgbClr val="FFFFFF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Char char="●"/>
            </a:pPr>
            <a:r>
              <a:rPr lang="es">
                <a:solidFill>
                  <a:srgbClr val="FFFFFF"/>
                </a:solidFill>
              </a:rPr>
              <a:t>Responsabilidad</a:t>
            </a:r>
            <a:endParaRPr>
              <a:solidFill>
                <a:srgbClr val="FFFFFF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Char char="●"/>
            </a:pPr>
            <a:r>
              <a:rPr lang="es">
                <a:solidFill>
                  <a:srgbClr val="FFFFFF"/>
                </a:solidFill>
              </a:rPr>
              <a:t>Compromiso</a:t>
            </a:r>
            <a:endParaRPr>
              <a:solidFill>
                <a:srgbClr val="FFFFFF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Char char="●"/>
            </a:pPr>
            <a:r>
              <a:rPr lang="es">
                <a:solidFill>
                  <a:srgbClr val="FFFFFF"/>
                </a:solidFill>
              </a:rPr>
              <a:t>Sinceridad</a:t>
            </a:r>
            <a:endParaRPr>
              <a:solidFill>
                <a:srgbClr val="FFFFFF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Char char="●"/>
            </a:pPr>
            <a:r>
              <a:rPr lang="es">
                <a:solidFill>
                  <a:srgbClr val="FFFFFF"/>
                </a:solidFill>
              </a:rPr>
              <a:t>Perseverancia (constante en la educación y </a:t>
            </a:r>
            <a:r>
              <a:rPr lang="es">
                <a:solidFill>
                  <a:srgbClr val="FFFFFF"/>
                </a:solidFill>
              </a:rPr>
              <a:t>búsqueda</a:t>
            </a:r>
            <a:r>
              <a:rPr lang="es">
                <a:solidFill>
                  <a:srgbClr val="FFFFFF"/>
                </a:solidFill>
              </a:rPr>
              <a:t> de soluciones)</a:t>
            </a:r>
            <a:endParaRPr>
              <a:solidFill>
                <a:srgbClr val="FFFFFF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Char char="●"/>
            </a:pPr>
            <a:r>
              <a:rPr lang="es">
                <a:solidFill>
                  <a:srgbClr val="FFFFFF"/>
                </a:solidFill>
              </a:rPr>
              <a:t>Tolerancia (aceptar la </a:t>
            </a:r>
            <a:r>
              <a:rPr lang="es">
                <a:solidFill>
                  <a:srgbClr val="FFFFFF"/>
                </a:solidFill>
              </a:rPr>
              <a:t>diversidad</a:t>
            </a:r>
            <a:r>
              <a:rPr lang="es">
                <a:solidFill>
                  <a:srgbClr val="FFFFFF"/>
                </a:solidFill>
              </a:rPr>
              <a:t> de opinión)</a:t>
            </a:r>
            <a:endParaRPr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