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Amatic SC"/>
      <p:regular r:id="rId18"/>
      <p:bold r:id="rId19"/>
    </p:embeddedFont>
    <p:embeddedFont>
      <p:font typeface="Source Code Pr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regular.fntdata"/><Relationship Id="rId11" Type="http://schemas.openxmlformats.org/officeDocument/2006/relationships/slide" Target="slides/slide6.xml"/><Relationship Id="rId22" Type="http://schemas.openxmlformats.org/officeDocument/2006/relationships/font" Target="fonts/SourceCodePro-italic.fntdata"/><Relationship Id="rId10" Type="http://schemas.openxmlformats.org/officeDocument/2006/relationships/slide" Target="slides/slide5.xml"/><Relationship Id="rId21" Type="http://schemas.openxmlformats.org/officeDocument/2006/relationships/font" Target="fonts/SourceCodePr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SourceCodePr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maticSC-bold.fntdata"/><Relationship Id="rId6" Type="http://schemas.openxmlformats.org/officeDocument/2006/relationships/slide" Target="slides/slide1.xml"/><Relationship Id="rId18" Type="http://schemas.openxmlformats.org/officeDocument/2006/relationships/font" Target="fonts/AmaticSC-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g766bcdeedc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766bcdeedc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66bcdeedc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66bcdeedc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66bcdeedc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66bcdeedc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66bcdeedc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66bcdeedc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766bcdeedc_0_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766bcdeedc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6d98ced5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6d98ced5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66bcdee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66bcdee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766bcdeedc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66bcdeedc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6d98ced51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d98ced51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66bcdeedc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66bcdeedc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6d98ced51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d98ced51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66bcdeedc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66bcdeedc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title"/>
          </p:nvPr>
        </p:nvSpPr>
        <p:spPr>
          <a:xfrm>
            <a:off x="348413" y="594375"/>
            <a:ext cx="8124900" cy="17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INTRODUCCIÓN A LA ÉTICA</a:t>
            </a:r>
            <a:endParaRPr/>
          </a:p>
        </p:txBody>
      </p:sp>
      <p:pic>
        <p:nvPicPr>
          <p:cNvPr id="57" name="Google Shape;57;p13"/>
          <p:cNvPicPr preferRelativeResize="0"/>
          <p:nvPr/>
        </p:nvPicPr>
        <p:blipFill rotWithShape="1">
          <a:blip r:embed="rId3">
            <a:alphaModFix/>
          </a:blip>
          <a:srcRect b="-17509" l="5100" r="-5100" t="17510"/>
          <a:stretch/>
        </p:blipFill>
        <p:spPr>
          <a:xfrm>
            <a:off x="348425" y="2767977"/>
            <a:ext cx="5052051" cy="2076187"/>
          </a:xfrm>
          <a:prstGeom prst="rect">
            <a:avLst/>
          </a:prstGeom>
          <a:noFill/>
          <a:ln>
            <a:noFill/>
          </a:ln>
        </p:spPr>
      </p:pic>
      <p:sp>
        <p:nvSpPr>
          <p:cNvPr id="58" name="Google Shape;58;p13"/>
          <p:cNvSpPr txBox="1"/>
          <p:nvPr/>
        </p:nvSpPr>
        <p:spPr>
          <a:xfrm>
            <a:off x="5776025" y="3143375"/>
            <a:ext cx="2697300" cy="13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Andrea Soler</a:t>
            </a:r>
            <a:endParaRPr/>
          </a:p>
          <a:p>
            <a:pPr indent="0" lvl="0" marL="0" rtl="0" algn="l">
              <a:spcBef>
                <a:spcPts val="0"/>
              </a:spcBef>
              <a:spcAft>
                <a:spcPts val="0"/>
              </a:spcAft>
              <a:buNone/>
            </a:pPr>
            <a:r>
              <a:rPr lang="es"/>
              <a:t>Alba Anés </a:t>
            </a:r>
            <a:endParaRPr/>
          </a:p>
          <a:p>
            <a:pPr indent="0" lvl="0" marL="0" rtl="0" algn="l">
              <a:spcBef>
                <a:spcPts val="0"/>
              </a:spcBef>
              <a:spcAft>
                <a:spcPts val="0"/>
              </a:spcAft>
              <a:buNone/>
            </a:pPr>
            <a:r>
              <a:rPr lang="es"/>
              <a:t>Airam Romero</a:t>
            </a:r>
            <a:endParaRPr/>
          </a:p>
          <a:p>
            <a:pPr indent="0" lvl="0" marL="0" rtl="0" algn="l">
              <a:spcBef>
                <a:spcPts val="0"/>
              </a:spcBef>
              <a:spcAft>
                <a:spcPts val="0"/>
              </a:spcAft>
              <a:buNone/>
            </a:pPr>
            <a:r>
              <a:rPr lang="es"/>
              <a:t>Víctor Morte  </a:t>
            </a:r>
            <a:endParaRPr/>
          </a:p>
          <a:p>
            <a:pPr indent="0" lvl="0" marL="0" rtl="0" algn="l">
              <a:spcBef>
                <a:spcPts val="0"/>
              </a:spcBef>
              <a:spcAft>
                <a:spcPts val="0"/>
              </a:spcAft>
              <a:buNone/>
            </a:pPr>
            <a:r>
              <a:rPr lang="es"/>
              <a:t>             1ºA.BACH. (Grupo 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000"/>
                                        <p:tgtEl>
                                          <p:spTgt spid="5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1"/>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RESPETAR LOS PRINCIPIOS O PENSAR LAS CONSECUENCIAS</a:t>
            </a:r>
            <a:endParaRPr/>
          </a:p>
        </p:txBody>
      </p:sp>
      <p:sp>
        <p:nvSpPr>
          <p:cNvPr id="121" name="Google Shape;121;p22"/>
          <p:cNvSpPr txBox="1"/>
          <p:nvPr>
            <p:ph idx="1" type="body"/>
          </p:nvPr>
        </p:nvSpPr>
        <p:spPr>
          <a:xfrm>
            <a:off x="311700" y="901650"/>
            <a:ext cx="8520600" cy="218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Algunos </a:t>
            </a:r>
            <a:r>
              <a:rPr lang="es">
                <a:solidFill>
                  <a:srgbClr val="000000"/>
                </a:solidFill>
              </a:rPr>
              <a:t>autores</a:t>
            </a:r>
            <a:r>
              <a:rPr lang="es">
                <a:solidFill>
                  <a:srgbClr val="000000"/>
                </a:solidFill>
              </a:rPr>
              <a:t> piensan que lo principal es </a:t>
            </a:r>
            <a:r>
              <a:rPr lang="es">
                <a:solidFill>
                  <a:srgbClr val="000000"/>
                </a:solidFill>
              </a:rPr>
              <a:t>mantenerse</a:t>
            </a:r>
            <a:r>
              <a:rPr lang="es">
                <a:solidFill>
                  <a:srgbClr val="000000"/>
                </a:solidFill>
              </a:rPr>
              <a:t> siempre fieles a unos principios morales básicos.</a:t>
            </a:r>
            <a:endParaRPr>
              <a:solidFill>
                <a:srgbClr val="000000"/>
              </a:solidFill>
            </a:endParaRPr>
          </a:p>
          <a:p>
            <a:pPr indent="0" lvl="0" marL="0" rtl="0" algn="l">
              <a:spcBef>
                <a:spcPts val="1600"/>
              </a:spcBef>
              <a:spcAft>
                <a:spcPts val="0"/>
              </a:spcAft>
              <a:buNone/>
            </a:pPr>
            <a:r>
              <a:rPr lang="es">
                <a:solidFill>
                  <a:srgbClr val="000000"/>
                </a:solidFill>
              </a:rPr>
              <a:t>El deontologismo es una postura que insiste en la importancia de cumplir nuestro deber. Kant insiste en que nuestra conducta debe estar guiada por el cumplimiento del deber obedeciendo a nuestros principios morales.</a:t>
            </a:r>
            <a:endParaRPr>
              <a:solidFill>
                <a:srgbClr val="000000"/>
              </a:solidFill>
            </a:endParaRPr>
          </a:p>
          <a:p>
            <a:pPr indent="0" lvl="0" marL="0" rtl="0" algn="l">
              <a:spcBef>
                <a:spcPts val="1600"/>
              </a:spcBef>
              <a:spcAft>
                <a:spcPts val="0"/>
              </a:spcAft>
              <a:buNone/>
            </a:pPr>
            <a:r>
              <a:rPr lang="es">
                <a:solidFill>
                  <a:srgbClr val="000000"/>
                </a:solidFill>
              </a:rPr>
              <a:t>Hay filósofos que apoyan la posición opuesta, para ellos debemos tener en cuenta las </a:t>
            </a:r>
            <a:r>
              <a:rPr lang="es">
                <a:solidFill>
                  <a:srgbClr val="000000"/>
                </a:solidFill>
              </a:rPr>
              <a:t>consecuencias</a:t>
            </a:r>
            <a:r>
              <a:rPr lang="es">
                <a:solidFill>
                  <a:srgbClr val="000000"/>
                </a:solidFill>
              </a:rPr>
              <a:t> de nuestros actos.</a:t>
            </a:r>
            <a:endParaRPr>
              <a:solidFill>
                <a:srgbClr val="000000"/>
              </a:solidFill>
            </a:endParaRPr>
          </a:p>
          <a:p>
            <a:pPr indent="0" lvl="0" marL="0" rtl="0" algn="l">
              <a:spcBef>
                <a:spcPts val="1600"/>
              </a:spcBef>
              <a:spcAft>
                <a:spcPts val="1600"/>
              </a:spcAft>
              <a:buNone/>
            </a:pPr>
            <a:r>
              <a:rPr lang="es">
                <a:solidFill>
                  <a:srgbClr val="000000"/>
                </a:solidFill>
              </a:rPr>
              <a:t>El consecuencialismo hace </a:t>
            </a:r>
            <a:r>
              <a:rPr lang="es">
                <a:solidFill>
                  <a:srgbClr val="000000"/>
                </a:solidFill>
              </a:rPr>
              <a:t>hincapié</a:t>
            </a:r>
            <a:r>
              <a:rPr lang="es">
                <a:solidFill>
                  <a:srgbClr val="000000"/>
                </a:solidFill>
              </a:rPr>
              <a:t> en las consecuencias de nuestros actos. Según John Stuart Mill, si mi acción crea infidelidad y dolor, entonces es mala.</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ÉTICA PROFESIONAL- POLICÍA</a:t>
            </a:r>
            <a:endParaRPr/>
          </a:p>
        </p:txBody>
      </p:sp>
      <p:sp>
        <p:nvSpPr>
          <p:cNvPr id="127" name="Google Shape;127;p23"/>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 Proteger al pueblo</a:t>
            </a:r>
            <a:endParaRPr>
              <a:solidFill>
                <a:srgbClr val="000000"/>
              </a:solidFill>
            </a:endParaRPr>
          </a:p>
          <a:p>
            <a:pPr indent="0" lvl="0" marL="0" rtl="0" algn="l">
              <a:spcBef>
                <a:spcPts val="1600"/>
              </a:spcBef>
              <a:spcAft>
                <a:spcPts val="0"/>
              </a:spcAft>
              <a:buNone/>
            </a:pPr>
            <a:r>
              <a:rPr lang="es">
                <a:solidFill>
                  <a:srgbClr val="000000"/>
                </a:solidFill>
              </a:rPr>
              <a:t>- Cumplir los deberes que impone la ley</a:t>
            </a:r>
            <a:endParaRPr>
              <a:solidFill>
                <a:srgbClr val="000000"/>
              </a:solidFill>
            </a:endParaRPr>
          </a:p>
          <a:p>
            <a:pPr indent="0" lvl="0" marL="0" rtl="0" algn="l">
              <a:spcBef>
                <a:spcPts val="1600"/>
              </a:spcBef>
              <a:spcAft>
                <a:spcPts val="0"/>
              </a:spcAft>
              <a:buNone/>
            </a:pPr>
            <a:r>
              <a:rPr lang="es">
                <a:solidFill>
                  <a:srgbClr val="000000"/>
                </a:solidFill>
              </a:rPr>
              <a:t>- Actuar con dignidad, imparcialidad e integridad</a:t>
            </a:r>
            <a:endParaRPr>
              <a:solidFill>
                <a:srgbClr val="000000"/>
              </a:solidFill>
            </a:endParaRPr>
          </a:p>
          <a:p>
            <a:pPr indent="0" lvl="0" marL="0" rtl="0" algn="l">
              <a:spcBef>
                <a:spcPts val="1600"/>
              </a:spcBef>
              <a:spcAft>
                <a:spcPts val="0"/>
              </a:spcAft>
              <a:buNone/>
            </a:pPr>
            <a:r>
              <a:rPr lang="es">
                <a:solidFill>
                  <a:srgbClr val="000000"/>
                </a:solidFill>
              </a:rPr>
              <a:t>- Oponerse a las violaciones de la ley</a:t>
            </a:r>
            <a:endParaRPr>
              <a:solidFill>
                <a:srgbClr val="000000"/>
              </a:solidFill>
            </a:endParaRPr>
          </a:p>
          <a:p>
            <a:pPr indent="0" lvl="0" marL="0" rtl="0" algn="l">
              <a:spcBef>
                <a:spcPts val="1600"/>
              </a:spcBef>
              <a:spcAft>
                <a:spcPts val="1600"/>
              </a:spcAft>
              <a:buNone/>
            </a:pPr>
            <a:r>
              <a:rPr lang="es">
                <a:solidFill>
                  <a:srgbClr val="000000"/>
                </a:solidFill>
              </a:rPr>
              <a:t>- Participar en la búsqueda, arresto, custodia o traslado de personas buscadas, detenidas o perseguidas</a:t>
            </a:r>
            <a:endParaRPr>
              <a:solidFill>
                <a:srgbClr val="000000"/>
              </a:solidFill>
            </a:endParaRPr>
          </a:p>
        </p:txBody>
      </p:sp>
      <p:pic>
        <p:nvPicPr>
          <p:cNvPr id="128" name="Google Shape;128;p23"/>
          <p:cNvPicPr preferRelativeResize="0"/>
          <p:nvPr/>
        </p:nvPicPr>
        <p:blipFill rotWithShape="1">
          <a:blip r:embed="rId3">
            <a:alphaModFix/>
          </a:blip>
          <a:srcRect b="101420" l="-50340" r="50340" t="-101420"/>
          <a:stretch/>
        </p:blipFill>
        <p:spPr>
          <a:xfrm flipH="1">
            <a:off x="721335" y="13771551"/>
            <a:ext cx="9144000" cy="1200913"/>
          </a:xfrm>
          <a:prstGeom prst="rect">
            <a:avLst/>
          </a:prstGeom>
          <a:noFill/>
          <a:ln>
            <a:noFill/>
          </a:ln>
        </p:spPr>
      </p:pic>
      <p:pic>
        <p:nvPicPr>
          <p:cNvPr id="129" name="Google Shape;129;p23"/>
          <p:cNvPicPr preferRelativeResize="0"/>
          <p:nvPr/>
        </p:nvPicPr>
        <p:blipFill>
          <a:blip r:embed="rId4">
            <a:alphaModFix/>
          </a:blip>
          <a:stretch>
            <a:fillRect/>
          </a:stretch>
        </p:blipFill>
        <p:spPr>
          <a:xfrm>
            <a:off x="6391525" y="831913"/>
            <a:ext cx="2004201" cy="1200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ÉTICA FAMILIAR</a:t>
            </a:r>
            <a:endParaRPr/>
          </a:p>
        </p:txBody>
      </p:sp>
      <p:sp>
        <p:nvSpPr>
          <p:cNvPr id="135" name="Google Shape;135;p24"/>
          <p:cNvSpPr txBox="1"/>
          <p:nvPr>
            <p:ph idx="1" type="body"/>
          </p:nvPr>
        </p:nvSpPr>
        <p:spPr>
          <a:xfrm>
            <a:off x="311700" y="1228675"/>
            <a:ext cx="5963400" cy="286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 Cuidar unos de otros</a:t>
            </a:r>
            <a:endParaRPr>
              <a:solidFill>
                <a:srgbClr val="000000"/>
              </a:solidFill>
            </a:endParaRPr>
          </a:p>
          <a:p>
            <a:pPr indent="0" lvl="0" marL="0" rtl="0" algn="l">
              <a:spcBef>
                <a:spcPts val="1600"/>
              </a:spcBef>
              <a:spcAft>
                <a:spcPts val="0"/>
              </a:spcAft>
              <a:buNone/>
            </a:pPr>
            <a:r>
              <a:rPr lang="es">
                <a:solidFill>
                  <a:srgbClr val="000000"/>
                </a:solidFill>
              </a:rPr>
              <a:t>- Tener gestos de afecto entre los miembros de la familia</a:t>
            </a:r>
            <a:endParaRPr>
              <a:solidFill>
                <a:srgbClr val="000000"/>
              </a:solidFill>
            </a:endParaRPr>
          </a:p>
          <a:p>
            <a:pPr indent="0" lvl="0" marL="0" rtl="0" algn="l">
              <a:spcBef>
                <a:spcPts val="1600"/>
              </a:spcBef>
              <a:spcAft>
                <a:spcPts val="0"/>
              </a:spcAft>
              <a:buNone/>
            </a:pPr>
            <a:r>
              <a:rPr lang="es">
                <a:solidFill>
                  <a:srgbClr val="000000"/>
                </a:solidFill>
              </a:rPr>
              <a:t>- Tener la voluntad de permanecer unidos</a:t>
            </a:r>
            <a:endParaRPr>
              <a:solidFill>
                <a:srgbClr val="000000"/>
              </a:solidFill>
            </a:endParaRPr>
          </a:p>
          <a:p>
            <a:pPr indent="0" lvl="0" marL="0" rtl="0" algn="l">
              <a:spcBef>
                <a:spcPts val="1600"/>
              </a:spcBef>
              <a:spcAft>
                <a:spcPts val="0"/>
              </a:spcAft>
              <a:buNone/>
            </a:pPr>
            <a:r>
              <a:rPr lang="es">
                <a:solidFill>
                  <a:srgbClr val="000000"/>
                </a:solidFill>
              </a:rPr>
              <a:t>- Educar a los hijos</a:t>
            </a:r>
            <a:endParaRPr>
              <a:solidFill>
                <a:srgbClr val="000000"/>
              </a:solidFill>
            </a:endParaRPr>
          </a:p>
          <a:p>
            <a:pPr indent="0" lvl="0" marL="0" rtl="0" algn="l">
              <a:spcBef>
                <a:spcPts val="1600"/>
              </a:spcBef>
              <a:spcAft>
                <a:spcPts val="1600"/>
              </a:spcAft>
              <a:buNone/>
            </a:pPr>
            <a:r>
              <a:rPr lang="es">
                <a:solidFill>
                  <a:srgbClr val="000000"/>
                </a:solidFill>
              </a:rPr>
              <a:t>- Mantener económicamente el hogar y satisfacer las necesidades de sus miembros</a:t>
            </a:r>
            <a:endParaRPr>
              <a:solidFill>
                <a:srgbClr val="000000"/>
              </a:solidFill>
            </a:endParaRPr>
          </a:p>
        </p:txBody>
      </p:sp>
      <p:pic>
        <p:nvPicPr>
          <p:cNvPr id="136" name="Google Shape;136;p24"/>
          <p:cNvPicPr preferRelativeResize="0"/>
          <p:nvPr/>
        </p:nvPicPr>
        <p:blipFill>
          <a:blip r:embed="rId3">
            <a:alphaModFix/>
          </a:blip>
          <a:stretch>
            <a:fillRect/>
          </a:stretch>
        </p:blipFill>
        <p:spPr>
          <a:xfrm>
            <a:off x="5963325" y="1137263"/>
            <a:ext cx="2868977" cy="28689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62" name="Shape 62"/>
        <p:cNvGrpSpPr/>
        <p:nvPr/>
      </p:nvGrpSpPr>
      <p:grpSpPr>
        <a:xfrm>
          <a:off x="0" y="0"/>
          <a:ext cx="0" cy="0"/>
          <a:chOff x="0" y="0"/>
          <a:chExt cx="0" cy="0"/>
        </a:xfrm>
      </p:grpSpPr>
      <p:sp>
        <p:nvSpPr>
          <p:cNvPr id="63" name="Google Shape;63;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SUMMARY</a:t>
            </a:r>
            <a:endParaRPr/>
          </a:p>
        </p:txBody>
      </p:sp>
      <p:sp>
        <p:nvSpPr>
          <p:cNvPr id="64" name="Google Shape;64;p1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solidFill>
                  <a:srgbClr val="000000"/>
                </a:solidFill>
              </a:rPr>
              <a:t>During this work we have developed the different perspectives on ethics wich we have searched, read and understood. We have also developed two ethical codes; the first is about ethics that we have to have professionally and the second is about ethics that we have to have when forming a family.</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¿De qué se ocupa la ética?</a:t>
            </a:r>
            <a:endParaRPr/>
          </a:p>
        </p:txBody>
      </p:sp>
      <p:sp>
        <p:nvSpPr>
          <p:cNvPr id="70" name="Google Shape;70;p1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La moral está formada por un conjunto de normas individuales de conducta, que tienen que ver con lo que nos parece correcto o incorrecto.</a:t>
            </a:r>
            <a:endParaRPr>
              <a:solidFill>
                <a:srgbClr val="000000"/>
              </a:solidFill>
            </a:endParaRPr>
          </a:p>
          <a:p>
            <a:pPr indent="0" lvl="0" marL="0" rtl="0" algn="l">
              <a:spcBef>
                <a:spcPts val="1600"/>
              </a:spcBef>
              <a:spcAft>
                <a:spcPts val="0"/>
              </a:spcAft>
              <a:buNone/>
            </a:pPr>
            <a:r>
              <a:rPr lang="es">
                <a:solidFill>
                  <a:srgbClr val="000000"/>
                </a:solidFill>
              </a:rPr>
              <a:t>La ética, en cambio, se encarga de la reflexión filosófica sobre la moral. Esta, trata de encontrar el fundamento de nuestros juicios morales.</a:t>
            </a:r>
            <a:endParaRPr>
              <a:solidFill>
                <a:srgbClr val="000000"/>
              </a:solidFill>
            </a:endParaRPr>
          </a:p>
          <a:p>
            <a:pPr indent="0" lvl="0" marL="0" rtl="0" algn="l">
              <a:spcBef>
                <a:spcPts val="1600"/>
              </a:spcBef>
              <a:spcAft>
                <a:spcPts val="1600"/>
              </a:spcAft>
              <a:buNone/>
            </a:pPr>
            <a:r>
              <a:rPr lang="es">
                <a:solidFill>
                  <a:srgbClr val="000000"/>
                </a:solidFill>
              </a:rPr>
              <a:t>Por eso, la ética es una parte de la filosofía, ya que trata de encontrar respuestas racionales sobre las preguntas que surgen al cuestionarnos la moral.</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74" name="Shape 74"/>
        <p:cNvGrpSpPr/>
        <p:nvPr/>
      </p:nvGrpSpPr>
      <p:grpSpPr>
        <a:xfrm>
          <a:off x="0" y="0"/>
          <a:ext cx="0" cy="0"/>
          <a:chOff x="0" y="0"/>
          <a:chExt cx="0" cy="0"/>
        </a:xfrm>
      </p:grpSpPr>
      <p:sp>
        <p:nvSpPr>
          <p:cNvPr id="75" name="Google Shape;75;p16"/>
          <p:cNvSpPr txBox="1"/>
          <p:nvPr/>
        </p:nvSpPr>
        <p:spPr>
          <a:xfrm>
            <a:off x="3378450" y="1642075"/>
            <a:ext cx="23871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txBox="1"/>
          <p:nvPr/>
        </p:nvSpPr>
        <p:spPr>
          <a:xfrm>
            <a:off x="2892600" y="1508925"/>
            <a:ext cx="3358800" cy="6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txBox="1"/>
          <p:nvPr/>
        </p:nvSpPr>
        <p:spPr>
          <a:xfrm>
            <a:off x="683491" y="3513675"/>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txBox="1"/>
          <p:nvPr/>
        </p:nvSpPr>
        <p:spPr>
          <a:xfrm>
            <a:off x="6141725" y="2633700"/>
            <a:ext cx="17256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INTRODUCCIÓN a las distintas perspectivas de la ética</a:t>
            </a:r>
            <a:endParaRPr/>
          </a:p>
        </p:txBody>
      </p:sp>
      <p:sp>
        <p:nvSpPr>
          <p:cNvPr id="80" name="Google Shape;80;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
                <a:solidFill>
                  <a:srgbClr val="000000"/>
                </a:solidFill>
              </a:rPr>
              <a:t>A lo largo del tiempo, los filósofos han mantenido posiciones enfrentadas en torno a los principales poemas éticos.</a:t>
            </a:r>
            <a:endParaRPr>
              <a:solidFill>
                <a:srgbClr val="000000"/>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None/>
            </a:pPr>
            <a:r>
              <a:rPr lang="es">
                <a:solidFill>
                  <a:srgbClr val="000000"/>
                </a:solidFill>
              </a:rPr>
              <a:t>Algunos autores creen que la razón es la base de la moral(saber distinguir el bien del mal), mientras que otros piensan que nuestros juicios morales están en los sentimientos.</a:t>
            </a:r>
            <a:endParaRPr>
              <a:solidFill>
                <a:srgbClr val="000000"/>
              </a:solidFill>
            </a:endParaRPr>
          </a:p>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84" name="Shape 84"/>
        <p:cNvGrpSpPr/>
        <p:nvPr/>
      </p:nvGrpSpPr>
      <p:grpSpPr>
        <a:xfrm>
          <a:off x="0" y="0"/>
          <a:ext cx="0" cy="0"/>
          <a:chOff x="0" y="0"/>
          <a:chExt cx="0" cy="0"/>
        </a:xfrm>
      </p:grpSpPr>
      <p:sp>
        <p:nvSpPr>
          <p:cNvPr id="85" name="Google Shape;85;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INTELECTUALISMO</a:t>
            </a:r>
            <a:endParaRPr/>
          </a:p>
        </p:txBody>
      </p:sp>
      <p:sp>
        <p:nvSpPr>
          <p:cNvPr id="86" name="Google Shape;86;p1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a:p>
            <a:pPr indent="-342900" lvl="0" marL="457200" rtl="0" algn="l">
              <a:spcBef>
                <a:spcPts val="1600"/>
              </a:spcBef>
              <a:spcAft>
                <a:spcPts val="0"/>
              </a:spcAft>
              <a:buClr>
                <a:srgbClr val="000000"/>
              </a:buClr>
              <a:buSzPts val="1800"/>
              <a:buChar char="●"/>
            </a:pPr>
            <a:r>
              <a:rPr lang="es">
                <a:solidFill>
                  <a:srgbClr val="000000"/>
                </a:solidFill>
              </a:rPr>
              <a:t>La primera posición se denomina </a:t>
            </a:r>
            <a:r>
              <a:rPr lang="es">
                <a:solidFill>
                  <a:srgbClr val="000000"/>
                </a:solidFill>
              </a:rPr>
              <a:t>intelectualismo</a:t>
            </a:r>
            <a:r>
              <a:rPr lang="es">
                <a:solidFill>
                  <a:srgbClr val="000000"/>
                </a:solidFill>
              </a:rPr>
              <a:t> y es la teoría según la cual la base de los juicios morales está en la razón.</a:t>
            </a: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pic>
        <p:nvPicPr>
          <p:cNvPr id="87" name="Google Shape;87;p17"/>
          <p:cNvPicPr preferRelativeResize="0"/>
          <p:nvPr/>
        </p:nvPicPr>
        <p:blipFill>
          <a:blip r:embed="rId3">
            <a:alphaModFix/>
          </a:blip>
          <a:stretch>
            <a:fillRect/>
          </a:stretch>
        </p:blipFill>
        <p:spPr>
          <a:xfrm>
            <a:off x="4883250" y="2474650"/>
            <a:ext cx="2341105" cy="2668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1000"/>
                                        <p:tgtEl>
                                          <p:spTgt spid="8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1" name="Shape 91"/>
        <p:cNvGrpSpPr/>
        <p:nvPr/>
      </p:nvGrpSpPr>
      <p:grpSpPr>
        <a:xfrm>
          <a:off x="0" y="0"/>
          <a:ext cx="0" cy="0"/>
          <a:chOff x="0" y="0"/>
          <a:chExt cx="0" cy="0"/>
        </a:xfrm>
      </p:grpSpPr>
      <p:sp>
        <p:nvSpPr>
          <p:cNvPr id="92" name="Google Shape;92;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EMOTIVISMO MORAL</a:t>
            </a:r>
            <a:endParaRPr/>
          </a:p>
        </p:txBody>
      </p:sp>
      <p:sp>
        <p:nvSpPr>
          <p:cNvPr id="93" name="Google Shape;93;p1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s">
                <a:solidFill>
                  <a:srgbClr val="000000"/>
                </a:solidFill>
              </a:rPr>
              <a:t>La segunda posición es la opuesta a la primera y se denomina emotivismo moral. Afirma que los juicios morales se basan en los sentimientos.</a:t>
            </a:r>
            <a:endParaRPr>
              <a:solidFill>
                <a:srgbClr val="000000"/>
              </a:solidFill>
            </a:endParaRPr>
          </a:p>
        </p:txBody>
      </p:sp>
      <p:pic>
        <p:nvPicPr>
          <p:cNvPr id="94" name="Google Shape;94;p18"/>
          <p:cNvPicPr preferRelativeResize="0"/>
          <p:nvPr/>
        </p:nvPicPr>
        <p:blipFill>
          <a:blip r:embed="rId3">
            <a:alphaModFix/>
          </a:blip>
          <a:stretch>
            <a:fillRect/>
          </a:stretch>
        </p:blipFill>
        <p:spPr>
          <a:xfrm>
            <a:off x="2045550" y="2318425"/>
            <a:ext cx="4221750" cy="2725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8" name="Shape 98"/>
        <p:cNvGrpSpPr/>
        <p:nvPr/>
      </p:nvGrpSpPr>
      <p:grpSpPr>
        <a:xfrm>
          <a:off x="0" y="0"/>
          <a:ext cx="0" cy="0"/>
          <a:chOff x="0" y="0"/>
          <a:chExt cx="0" cy="0"/>
        </a:xfrm>
      </p:grpSpPr>
      <p:sp>
        <p:nvSpPr>
          <p:cNvPr id="99" name="Google Shape;99;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CONTENIDO DE LA ÉTICA</a:t>
            </a:r>
            <a:endParaRPr/>
          </a:p>
        </p:txBody>
      </p:sp>
      <p:sp>
        <p:nvSpPr>
          <p:cNvPr id="100" name="Google Shape;100;p19"/>
          <p:cNvSpPr txBox="1"/>
          <p:nvPr>
            <p:ph idx="1" type="body"/>
          </p:nvPr>
        </p:nvSpPr>
        <p:spPr>
          <a:xfrm>
            <a:off x="819150" y="1073575"/>
            <a:ext cx="5194200" cy="205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Algunos autores piensan que la tarea de la ética consiste en encontrar cuáles son los fines a los que debemos aspirar los seres humanos. Epicuro propone un buen ejemplo de esto porque se refiere a un material concreto.</a:t>
            </a:r>
            <a:endParaRPr>
              <a:solidFill>
                <a:srgbClr val="000000"/>
              </a:solidFill>
            </a:endParaRPr>
          </a:p>
          <a:p>
            <a:pPr indent="0" lvl="0" marL="0" rtl="0" algn="l">
              <a:spcBef>
                <a:spcPts val="1600"/>
              </a:spcBef>
              <a:spcAft>
                <a:spcPts val="0"/>
              </a:spcAft>
              <a:buNone/>
            </a:pPr>
            <a:r>
              <a:rPr lang="es">
                <a:solidFill>
                  <a:srgbClr val="000000"/>
                </a:solidFill>
              </a:rPr>
              <a:t> Según él, </a:t>
            </a:r>
            <a:r>
              <a:rPr lang="es">
                <a:solidFill>
                  <a:srgbClr val="000000"/>
                </a:solidFill>
              </a:rPr>
              <a:t>la ética</a:t>
            </a:r>
            <a:r>
              <a:rPr lang="es">
                <a:solidFill>
                  <a:srgbClr val="000000"/>
                </a:solidFill>
              </a:rPr>
              <a:t> debe </a:t>
            </a:r>
            <a:r>
              <a:rPr lang="es">
                <a:solidFill>
                  <a:srgbClr val="000000"/>
                </a:solidFill>
              </a:rPr>
              <a:t>orientarse</a:t>
            </a:r>
            <a:r>
              <a:rPr lang="es">
                <a:solidFill>
                  <a:srgbClr val="000000"/>
                </a:solidFill>
              </a:rPr>
              <a:t> para alcanzar la felicidad, que se obtiene </a:t>
            </a:r>
            <a:r>
              <a:rPr lang="es">
                <a:solidFill>
                  <a:srgbClr val="000000"/>
                </a:solidFill>
              </a:rPr>
              <a:t>buscando</a:t>
            </a:r>
            <a:r>
              <a:rPr lang="es">
                <a:solidFill>
                  <a:srgbClr val="000000"/>
                </a:solidFill>
              </a:rPr>
              <a:t> el placer.</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p>
        </p:txBody>
      </p:sp>
      <p:pic>
        <p:nvPicPr>
          <p:cNvPr id="101" name="Google Shape;101;p19"/>
          <p:cNvPicPr preferRelativeResize="0"/>
          <p:nvPr/>
        </p:nvPicPr>
        <p:blipFill>
          <a:blip r:embed="rId3">
            <a:alphaModFix/>
          </a:blip>
          <a:stretch>
            <a:fillRect/>
          </a:stretch>
        </p:blipFill>
        <p:spPr>
          <a:xfrm>
            <a:off x="6165750" y="1246250"/>
            <a:ext cx="2666550" cy="28730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0"/>
          <p:cNvSpPr txBox="1"/>
          <p:nvPr>
            <p:ph idx="1" type="body"/>
          </p:nvPr>
        </p:nvSpPr>
        <p:spPr>
          <a:xfrm>
            <a:off x="311700" y="1228675"/>
            <a:ext cx="5684100" cy="333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Otros autores creen que la ética no debe proponernos ningún contenido material. La ética no puede ocuparse de la materia de los juicios morales, sólo de su forma. Kant propone un buen ejemplo de esto.</a:t>
            </a:r>
            <a:endParaRPr>
              <a:solidFill>
                <a:srgbClr val="000000"/>
              </a:solidFill>
            </a:endParaRPr>
          </a:p>
          <a:p>
            <a:pPr indent="0" lvl="0" marL="0" rtl="0" algn="l">
              <a:spcBef>
                <a:spcPts val="1600"/>
              </a:spcBef>
              <a:spcAft>
                <a:spcPts val="0"/>
              </a:spcAft>
              <a:buNone/>
            </a:pPr>
            <a:r>
              <a:rPr lang="es">
                <a:solidFill>
                  <a:srgbClr val="000000"/>
                </a:solidFill>
              </a:rPr>
              <a:t>Kant propuso una ética formal que carece por completo de contenido material específica.</a:t>
            </a:r>
            <a:endParaRPr>
              <a:solidFill>
                <a:srgbClr val="000000"/>
              </a:solidFill>
            </a:endParaRPr>
          </a:p>
          <a:p>
            <a:pPr indent="0" lvl="0" marL="0" rtl="0" algn="l">
              <a:spcBef>
                <a:spcPts val="1600"/>
              </a:spcBef>
              <a:spcAft>
                <a:spcPts val="1600"/>
              </a:spcAft>
              <a:buNone/>
            </a:pPr>
            <a:r>
              <a:t/>
            </a:r>
            <a:endParaRPr/>
          </a:p>
        </p:txBody>
      </p:sp>
      <p:pic>
        <p:nvPicPr>
          <p:cNvPr id="108" name="Google Shape;108;p20"/>
          <p:cNvPicPr preferRelativeResize="0"/>
          <p:nvPr/>
        </p:nvPicPr>
        <p:blipFill>
          <a:blip r:embed="rId3">
            <a:alphaModFix/>
          </a:blip>
          <a:stretch>
            <a:fillRect/>
          </a:stretch>
        </p:blipFill>
        <p:spPr>
          <a:xfrm>
            <a:off x="5995800" y="2571753"/>
            <a:ext cx="2836500" cy="17059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LAS REGLAS MORALES</a:t>
            </a:r>
            <a:endParaRPr/>
          </a:p>
        </p:txBody>
      </p:sp>
      <p:sp>
        <p:nvSpPr>
          <p:cNvPr id="114" name="Google Shape;114;p21"/>
          <p:cNvSpPr txBox="1"/>
          <p:nvPr>
            <p:ph idx="1" type="body"/>
          </p:nvPr>
        </p:nvSpPr>
        <p:spPr>
          <a:xfrm>
            <a:off x="311700" y="1228675"/>
            <a:ext cx="6169200" cy="330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Algunos filósofos consideran que sí hay algunas reglas universales que se aplican a los seres humanos. Esta visión se denomina universalismo moral (defiende la existencia de ciertas normas existenciales). Platón insiste en que lo que es verdaderamente bueno y correcto debe serlo para todos por igual.</a:t>
            </a:r>
            <a:endParaRPr>
              <a:solidFill>
                <a:srgbClr val="000000"/>
              </a:solidFill>
            </a:endParaRPr>
          </a:p>
          <a:p>
            <a:pPr indent="0" lvl="0" marL="0" rtl="0" algn="l">
              <a:spcBef>
                <a:spcPts val="1600"/>
              </a:spcBef>
              <a:spcAft>
                <a:spcPts val="1600"/>
              </a:spcAft>
              <a:buNone/>
            </a:pPr>
            <a:r>
              <a:rPr lang="es">
                <a:solidFill>
                  <a:srgbClr val="000000"/>
                </a:solidFill>
              </a:rPr>
              <a:t>El relativismo moral es lo opuesto y afirma que las reglas y los valores morales dependen de la situación.</a:t>
            </a:r>
            <a:endParaRPr>
              <a:solidFill>
                <a:srgbClr val="000000"/>
              </a:solidFill>
            </a:endParaRPr>
          </a:p>
        </p:txBody>
      </p:sp>
      <p:pic>
        <p:nvPicPr>
          <p:cNvPr id="115" name="Google Shape;115;p21"/>
          <p:cNvPicPr preferRelativeResize="0"/>
          <p:nvPr/>
        </p:nvPicPr>
        <p:blipFill>
          <a:blip r:embed="rId3">
            <a:alphaModFix/>
          </a:blip>
          <a:stretch>
            <a:fillRect/>
          </a:stretch>
        </p:blipFill>
        <p:spPr>
          <a:xfrm>
            <a:off x="6633300" y="1246250"/>
            <a:ext cx="2358302" cy="35781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